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11" r:id="rId2"/>
    <p:sldId id="305" r:id="rId3"/>
    <p:sldId id="324" r:id="rId4"/>
    <p:sldId id="302" r:id="rId5"/>
    <p:sldId id="306" r:id="rId6"/>
    <p:sldId id="307" r:id="rId7"/>
    <p:sldId id="308" r:id="rId8"/>
    <p:sldId id="309" r:id="rId9"/>
    <p:sldId id="310" r:id="rId10"/>
    <p:sldId id="325" r:id="rId11"/>
    <p:sldId id="326" r:id="rId12"/>
    <p:sldId id="267" r:id="rId13"/>
    <p:sldId id="269" r:id="rId14"/>
    <p:sldId id="284" r:id="rId15"/>
    <p:sldId id="292" r:id="rId16"/>
    <p:sldId id="293" r:id="rId17"/>
    <p:sldId id="294" r:id="rId18"/>
    <p:sldId id="290" r:id="rId19"/>
    <p:sldId id="296" r:id="rId20"/>
    <p:sldId id="297" r:id="rId21"/>
    <p:sldId id="298" r:id="rId22"/>
    <p:sldId id="299" r:id="rId23"/>
    <p:sldId id="300" r:id="rId24"/>
    <p:sldId id="295" r:id="rId25"/>
    <p:sldId id="327" r:id="rId26"/>
    <p:sldId id="328" r:id="rId27"/>
    <p:sldId id="329" r:id="rId28"/>
    <p:sldId id="317" r:id="rId29"/>
    <p:sldId id="330" r:id="rId30"/>
    <p:sldId id="331" r:id="rId31"/>
    <p:sldId id="332" r:id="rId32"/>
    <p:sldId id="334" r:id="rId33"/>
    <p:sldId id="320" r:id="rId34"/>
    <p:sldId id="315" r:id="rId35"/>
    <p:sldId id="32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C91E6-5C2E-4D54-A5D3-A9911DD0937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5B1A0-669C-4577-812F-EF2BEF81C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774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944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605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687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08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608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319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875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5B1A0-669C-4577-812F-EF2BEF81C8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2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5B1A0-669C-4577-812F-EF2BEF81C8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37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5B1A0-669C-4577-812F-EF2BEF81C8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0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5B1A0-669C-4577-812F-EF2BEF81C8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1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700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537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32D2C-A622-4D0D-8CAD-AAD044609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7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1C41-D9E6-4330-B519-8933CC9D2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55210-22C0-4325-84AF-1955B50B4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47071-B201-4923-89F7-7CC6606E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C636D-BF8F-446A-81E7-53ED6142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97E3-34AA-4628-A6CD-648D9C45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6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E11BB-8A66-456F-B574-9D9FF4C2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C96CA-4EA9-48A9-A5FA-CC974199B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5E8F-24A3-4EC7-AC85-F5DB5F45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8D031-C79F-468E-997C-58934EF6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8895E-C053-4B59-906B-43782062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198BB-2ACC-4E24-8834-0DC2A2C76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C8F6D-82EC-40C6-8031-4C92388E7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B0FDF-D728-4AE4-B8B0-EE2D54C30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5A940-E926-418B-90FB-FF30F8B4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BD75F-F47D-48E5-83E8-1DB56110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1912-168B-4EC7-AD24-ED140A60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3BE80-D3BD-40DC-B300-7694885C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9A417-C782-4114-A4CE-62646116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2DB6C-D4CE-4697-8C97-6BA4B1FD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B0E5A-3ACF-422C-B1DC-2452C764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8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EE40-6F13-4B08-95D9-850E2BC1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2C86-70EF-49F1-8906-D9BAF5FA9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29E7-A0E1-4082-8BBF-FBF9C6B4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F7EBB-02DC-420E-9742-6A299A4A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7A336-61E0-4D8D-8760-AC8C464F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1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2288-DF7E-4024-9CE9-6884CA0B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A8E02-0B24-40D7-A43A-356118FD1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FE297-BA02-46F4-8B59-B549A10E8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A3F55-E803-4512-A245-6D3FC984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699A2-55D2-462C-A8BB-D7060E08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7C16E-1DDA-4DEE-A844-61E4F6D5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05B8-D6A9-4D97-8A76-27DD461C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9C271-7D60-4139-AB2E-F99E03480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E102B-8E25-4854-9E55-2F222AFEE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9F073-D806-47C1-B4A6-B79301F67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18C10-0BB2-44D5-A9F9-2DA0E6CEA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AE585-1F12-4A6C-95E0-5B971B47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FCFBE7-CBA1-4909-A9B3-9F6F8EEA4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7E4D0-5060-405E-96C7-BB649CDC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5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5156-A8EE-427E-8272-2D64005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607D4-487E-420F-973F-0A3A0F72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8EF2B-69DE-4465-84BC-5213A6F7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27640-6EF8-4936-971E-D7194836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6CDFC-F973-4AA3-811E-1281F086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0A76F-0605-45B8-9467-422F98BE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E5A6C-DA70-48FE-9199-4946D966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A59B-FABD-4480-A944-7F87C732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1D57B-7545-4352-BEDA-6B521E7B8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29E93-3364-46AC-A080-87D579787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7ABFE-F3A9-4494-918F-605239C3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E5582-4D2A-42D6-9E10-19D37734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135DC-B125-4BAB-AEFD-FC6BEE7F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0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EBD8-04AF-41DC-9ED1-4C7EC510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1B819-978A-49DB-8A68-81E3B8579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9CA37-228A-42ED-A241-EEFD7C8F7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29CD4-EBC9-497A-96E2-D684D38C8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B4BA0-87ED-4D0A-BA89-86F0FA4D1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D0A60-B9D6-47DA-95FD-DE6A1718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74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B4CE0-D295-4D7D-8E7E-0C818F294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61FCF-4B35-406D-B5F2-E44A4CBB4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4EFC-B7AA-40A1-97FE-3BA6893D0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EE02-668F-4A8A-899D-0D2F97BFC52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4ECEF-1D93-4F5B-83F6-6B7CEAC1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CF751-F3B8-4BEE-96E7-B08C6AC90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2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8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D5B35-303F-4F7E-ABEC-248C2DEBE6CE}"/>
              </a:ext>
            </a:extLst>
          </p:cNvPr>
          <p:cNvSpPr txBox="1"/>
          <p:nvPr/>
        </p:nvSpPr>
        <p:spPr>
          <a:xfrm>
            <a:off x="0" y="224909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Statistical Methods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in Ecology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17B11F-E51E-4B5F-8260-6AF24D4F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704" y="4667082"/>
            <a:ext cx="3575303" cy="1554480"/>
          </a:xfrm>
          <a:prstGeom prst="rect">
            <a:avLst/>
          </a:prstGeom>
        </p:spPr>
      </p:pic>
      <p:pic>
        <p:nvPicPr>
          <p:cNvPr id="13" name="Picture 12" descr="A picture containing text, sign, outdoor, clipart&#10;&#10;Description automatically generated">
            <a:extLst>
              <a:ext uri="{FF2B5EF4-FFF2-40B4-BE49-F238E27FC236}">
                <a16:creationId xmlns:a16="http://schemas.microsoft.com/office/drawing/2014/main" id="{66FAACF7-8744-444C-BBC6-99FF8E9A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62" y="2250685"/>
            <a:ext cx="3044788" cy="1828800"/>
          </a:xfrm>
          <a:prstGeom prst="rect">
            <a:avLst/>
          </a:prstGeom>
        </p:spPr>
      </p:pic>
      <p:pic>
        <p:nvPicPr>
          <p:cNvPr id="15" name="Picture 14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A626751D-96BA-459B-965C-5FAFFF85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49" y="4438482"/>
            <a:ext cx="4237470" cy="2011680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1AD50E-8848-4DD5-AB91-B55E85E9C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17" y="2408393"/>
            <a:ext cx="370053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3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3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4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7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162FC7-3D44-4DC6-BDA3-575BF511B0B5}"/>
              </a:ext>
            </a:extLst>
          </p:cNvPr>
          <p:cNvCxnSpPr>
            <a:cxnSpLocks/>
          </p:cNvCxnSpPr>
          <p:nvPr/>
        </p:nvCxnSpPr>
        <p:spPr>
          <a:xfrm>
            <a:off x="2008568" y="5503567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BE6A7B-A3C4-4DBF-8E01-8034581E956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2760" y="5975629"/>
            <a:ext cx="580338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7F747-0415-477F-988A-0BFE3A876E8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5852891"/>
            <a:ext cx="580338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AC5936-4603-45BF-A839-DE62693B016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6355872"/>
            <a:ext cx="580338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FE0886-F5F0-43BF-9C33-4C796C81C0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0174" y="5443996"/>
            <a:ext cx="580338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6D3313-E212-43B5-B82F-560CFEFA00A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7133" y="5336018"/>
            <a:ext cx="580338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F74F59-989E-4176-9DDA-4988B0D472D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867" y="6127272"/>
            <a:ext cx="580338" cy="457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D0B885-2B96-4BB0-86CA-A9DBA43932CC}"/>
              </a:ext>
            </a:extLst>
          </p:cNvPr>
          <p:cNvCxnSpPr>
            <a:cxnSpLocks/>
          </p:cNvCxnSpPr>
          <p:nvPr/>
        </p:nvCxnSpPr>
        <p:spPr>
          <a:xfrm flipV="1">
            <a:off x="4248935" y="5345343"/>
            <a:ext cx="730652" cy="429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B018E95-F8DF-4DC5-A78D-C6AAC1FA8F6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7362" y="6252911"/>
            <a:ext cx="580338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2E36BF-30F3-49AA-8178-DB539582F3C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23782" y="4570383"/>
            <a:ext cx="580338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877AD29-9C68-4699-ABFC-1C882AB434E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07314" y="4844693"/>
            <a:ext cx="580338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FAA879F-9BC3-4FA2-BDA4-16926CE0471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2009" y="5058056"/>
            <a:ext cx="5803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486339-73D1-47C4-9040-7D1EBE9024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6236" y="5707026"/>
            <a:ext cx="580338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9224EE-E123-4FD1-BD94-96CD4E61166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2055" y="5814204"/>
            <a:ext cx="580338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04ACE05-6EC8-4795-A084-B302F2BFBC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5656" y="4696595"/>
            <a:ext cx="580338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FF848B-50B7-4EFE-8590-BEBA831B08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7282" y="4348820"/>
            <a:ext cx="58033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E30C3C-691B-446E-925F-A274B412EB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0698" y="5609632"/>
            <a:ext cx="580338" cy="45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22E656-527F-4447-8D80-BF1337D96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8467" y="5100294"/>
            <a:ext cx="580338" cy="457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4708ABC-A3C7-47AF-953E-4A590276F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4624" y="6252911"/>
            <a:ext cx="580338" cy="457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1BB5C79-9C17-4AE9-9295-28E4385CE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9587" y="6301877"/>
            <a:ext cx="580338" cy="457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A578F7-4AC5-4C46-A9D4-DD58A45A0C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4793" y="5261832"/>
            <a:ext cx="580338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099636-6481-47AB-A3A5-C6C748AEE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113" y="5461516"/>
            <a:ext cx="580338" cy="4572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FFCDBBB-7F32-47E5-A6A3-9C4FDDE85D39}"/>
              </a:ext>
            </a:extLst>
          </p:cNvPr>
          <p:cNvCxnSpPr>
            <a:cxnSpLocks/>
          </p:cNvCxnSpPr>
          <p:nvPr/>
        </p:nvCxnSpPr>
        <p:spPr>
          <a:xfrm>
            <a:off x="7332141" y="5407705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A95BE662-C294-477C-AD38-7B29AFEFE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6239" y="4664108"/>
            <a:ext cx="58033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44ACABD-0FD8-49EC-A2A8-23C1C86621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9723" y="5100294"/>
            <a:ext cx="580338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0200825-3F8B-4A13-9298-400C450E65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7542" y="5852891"/>
            <a:ext cx="580338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3009CFB-87ED-47AD-A2D9-40D4DF302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4943" y="6364808"/>
            <a:ext cx="580338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FCC75DE-8524-4BB7-8567-58F760B387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4341" y="6050174"/>
            <a:ext cx="580338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02DA6FA-13CA-46DA-8E52-5567E428D06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85185" y="6145978"/>
            <a:ext cx="580338" cy="457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1B7E2DA-2BD4-49A9-B4D3-F136DED9CE3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15245" y="5301893"/>
            <a:ext cx="580338" cy="457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D5DF95F-9365-489E-BF01-5B0C24BDBE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3128" y="4921288"/>
            <a:ext cx="580338" cy="457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9D9F1DE-A077-437D-B94A-C2B76F652F1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79022" y="5612139"/>
            <a:ext cx="580338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6B19D4-5ADE-484D-85BB-77623BD38314}"/>
                  </a:ext>
                </a:extLst>
              </p:cNvPr>
              <p:cNvSpPr txBox="1"/>
              <p:nvPr/>
            </p:nvSpPr>
            <p:spPr>
              <a:xfrm>
                <a:off x="2882290" y="3535246"/>
                <a:ext cx="365485" cy="478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6B19D4-5ADE-484D-85BB-77623BD3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0" y="3535246"/>
                <a:ext cx="365485" cy="478785"/>
              </a:xfrm>
              <a:prstGeom prst="rect">
                <a:avLst/>
              </a:prstGeom>
              <a:blipFill>
                <a:blip r:embed="rId10"/>
                <a:stretch>
                  <a:fillRect l="-1667" t="-2564" r="-45000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9CCEC8D-2ADD-49D6-BBC4-54F434D539DA}"/>
                  </a:ext>
                </a:extLst>
              </p:cNvPr>
              <p:cNvSpPr txBox="1"/>
              <p:nvPr/>
            </p:nvSpPr>
            <p:spPr>
              <a:xfrm>
                <a:off x="3949568" y="3546679"/>
                <a:ext cx="612347" cy="479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9CCEC8D-2ADD-49D6-BBC4-54F434D53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3546679"/>
                <a:ext cx="612347" cy="479170"/>
              </a:xfrm>
              <a:prstGeom prst="rect">
                <a:avLst/>
              </a:prstGeom>
              <a:blipFill>
                <a:blip r:embed="rId11"/>
                <a:stretch>
                  <a:fillRect l="-1000" t="-2564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E654E-2759-42DF-9555-2BD2E4068DC6}"/>
                  </a:ext>
                </a:extLst>
              </p:cNvPr>
              <p:cNvSpPr txBox="1"/>
              <p:nvPr/>
            </p:nvSpPr>
            <p:spPr>
              <a:xfrm>
                <a:off x="5093693" y="3497584"/>
                <a:ext cx="101771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E654E-2759-42DF-9555-2BD2E406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93" y="3497584"/>
                <a:ext cx="1017715" cy="5186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A45F931-3D2B-4C46-A6DF-254B1470052A}"/>
                  </a:ext>
                </a:extLst>
              </p:cNvPr>
              <p:cNvSpPr txBox="1"/>
              <p:nvPr/>
            </p:nvSpPr>
            <p:spPr>
              <a:xfrm>
                <a:off x="6314962" y="3649428"/>
                <a:ext cx="961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A45F931-3D2B-4C46-A6DF-254B14700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962" y="3649428"/>
                <a:ext cx="961032" cy="276999"/>
              </a:xfrm>
              <a:prstGeom prst="rect">
                <a:avLst/>
              </a:prstGeom>
              <a:blipFill>
                <a:blip r:embed="rId13"/>
                <a:stretch>
                  <a:fillRect l="-5696" r="-569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FF49F0-E1B6-44AD-A1C6-F57C8ADCD50B}"/>
                  </a:ext>
                </a:extLst>
              </p:cNvPr>
              <p:cNvSpPr txBox="1"/>
              <p:nvPr/>
            </p:nvSpPr>
            <p:spPr>
              <a:xfrm>
                <a:off x="7467029" y="3485447"/>
                <a:ext cx="583108" cy="479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FF49F0-E1B6-44AD-A1C6-F57C8ADCD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29" y="3485447"/>
                <a:ext cx="583108" cy="479170"/>
              </a:xfrm>
              <a:prstGeom prst="rect">
                <a:avLst/>
              </a:prstGeom>
              <a:blipFill>
                <a:blip r:embed="rId14"/>
                <a:stretch>
                  <a:fillRect t="-2564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AF54D1-0BDE-4931-9090-D0D8992C49A9}"/>
                  </a:ext>
                </a:extLst>
              </p:cNvPr>
              <p:cNvSpPr txBox="1"/>
              <p:nvPr/>
            </p:nvSpPr>
            <p:spPr>
              <a:xfrm>
                <a:off x="8395278" y="3568268"/>
                <a:ext cx="878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= 0.444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AF54D1-0BDE-4931-9090-D0D8992C4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78" y="3568268"/>
                <a:ext cx="878061" cy="276999"/>
              </a:xfrm>
              <a:prstGeom prst="rect">
                <a:avLst/>
              </a:prstGeom>
              <a:blipFill>
                <a:blip r:embed="rId15"/>
                <a:stretch>
                  <a:fillRect l="-9722" t="-28261" r="-1597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0A2325-10A4-47B3-8EDE-28B8466042B6}"/>
                  </a:ext>
                </a:extLst>
              </p:cNvPr>
              <p:cNvSpPr txBox="1"/>
              <p:nvPr/>
            </p:nvSpPr>
            <p:spPr>
              <a:xfrm>
                <a:off x="9469191" y="3413418"/>
                <a:ext cx="108927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0.444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0A2325-10A4-47B3-8EDE-28B846604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91" y="3413418"/>
                <a:ext cx="1089273" cy="5203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877E6C-45F1-41BD-9217-60EE92466850}"/>
                  </a:ext>
                </a:extLst>
              </p:cNvPr>
              <p:cNvSpPr txBox="1"/>
              <p:nvPr/>
            </p:nvSpPr>
            <p:spPr>
              <a:xfrm>
                <a:off x="10838028" y="3524098"/>
                <a:ext cx="961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877E6C-45F1-41BD-9217-60EE92466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028" y="3524098"/>
                <a:ext cx="961032" cy="276999"/>
              </a:xfrm>
              <a:prstGeom prst="rect">
                <a:avLst/>
              </a:prstGeom>
              <a:blipFill>
                <a:blip r:embed="rId17"/>
                <a:stretch>
                  <a:fillRect l="-5696" r="-56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9352E8E1-DF0A-4DA0-AE29-8F39015A409F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7E4296-E3FB-4B25-A3BC-6DE79E4D854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</p:spTree>
    <p:extLst>
      <p:ext uri="{BB962C8B-B14F-4D97-AF65-F5344CB8AC3E}">
        <p14:creationId xmlns:p14="http://schemas.microsoft.com/office/powerpoint/2010/main" val="23441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1" grpId="0"/>
      <p:bldP spid="72" grpId="0"/>
      <p:bldP spid="73" grpId="0"/>
      <p:bldP spid="74" grpId="0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D63A00-CB1B-4995-85A7-4883AD576F63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22356-E99D-4C47-B32B-2356BF657B77}"/>
              </a:ext>
            </a:extLst>
          </p:cNvPr>
          <p:cNvSpPr txBox="1"/>
          <p:nvPr/>
        </p:nvSpPr>
        <p:spPr>
          <a:xfrm>
            <a:off x="949841" y="1179691"/>
            <a:ext cx="7145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p</a:t>
            </a:r>
            <a:r>
              <a:rPr lang="en-US" sz="2800" dirty="0">
                <a:solidFill>
                  <a:schemeClr val="bg1"/>
                </a:solidFill>
              </a:rPr>
              <a:t> = capture probability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c</a:t>
            </a:r>
            <a:r>
              <a:rPr lang="en-US" sz="2800" dirty="0">
                <a:solidFill>
                  <a:schemeClr val="bg1"/>
                </a:solidFill>
              </a:rPr>
              <a:t> = recapture probability</a:t>
            </a:r>
          </a:p>
          <a:p>
            <a:r>
              <a:rPr lang="en-US" sz="2800" i="1" dirty="0">
                <a:solidFill>
                  <a:schemeClr val="bg1"/>
                </a:solidFill>
              </a:rPr>
              <a:t>f0</a:t>
            </a:r>
            <a:r>
              <a:rPr lang="en-US" sz="2800" dirty="0">
                <a:solidFill>
                  <a:schemeClr val="bg1"/>
                </a:solidFill>
              </a:rPr>
              <a:t> = the number of individuals never captured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9F742-9E05-4DAB-932B-A26A7CBA1B71}"/>
              </a:ext>
            </a:extLst>
          </p:cNvPr>
          <p:cNvSpPr txBox="1"/>
          <p:nvPr/>
        </p:nvSpPr>
        <p:spPr>
          <a:xfrm>
            <a:off x="949841" y="774553"/>
            <a:ext cx="38029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Parameters</a:t>
            </a:r>
            <a:endParaRPr lang="en-US" sz="30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35A77-3915-477F-A47A-7DE3864543D9}"/>
              </a:ext>
            </a:extLst>
          </p:cNvPr>
          <p:cNvSpPr txBox="1"/>
          <p:nvPr/>
        </p:nvSpPr>
        <p:spPr>
          <a:xfrm>
            <a:off x="949840" y="2699706"/>
            <a:ext cx="38029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en-US" sz="30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2C082-DD5C-4898-A28C-1430886C2846}"/>
              </a:ext>
            </a:extLst>
          </p:cNvPr>
          <p:cNvSpPr txBox="1"/>
          <p:nvPr/>
        </p:nvSpPr>
        <p:spPr>
          <a:xfrm>
            <a:off x="949840" y="3211656"/>
            <a:ext cx="110330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1. Differences between </a:t>
            </a:r>
            <a:r>
              <a:rPr lang="en-US" sz="2600" u="sng" dirty="0">
                <a:solidFill>
                  <a:schemeClr val="bg1"/>
                </a:solidFill>
              </a:rPr>
              <a:t>detection probability</a:t>
            </a:r>
            <a:r>
              <a:rPr lang="en-US" sz="2600" dirty="0">
                <a:solidFill>
                  <a:schemeClr val="bg1"/>
                </a:solidFill>
              </a:rPr>
              <a:t> and </a:t>
            </a:r>
            <a:r>
              <a:rPr lang="en-US" sz="2600" u="sng" dirty="0">
                <a:solidFill>
                  <a:schemeClr val="bg1"/>
                </a:solidFill>
              </a:rPr>
              <a:t>capture probability</a:t>
            </a:r>
            <a:r>
              <a:rPr lang="en-US" sz="2600" dirty="0">
                <a:solidFill>
                  <a:schemeClr val="bg1"/>
                </a:solidFill>
              </a:rPr>
              <a:t>?</a:t>
            </a:r>
          </a:p>
          <a:p>
            <a:r>
              <a:rPr lang="en-US" sz="2600" dirty="0">
                <a:solidFill>
                  <a:schemeClr val="bg1"/>
                </a:solidFill>
              </a:rPr>
              <a:t>2. Why different parameters for </a:t>
            </a:r>
            <a:r>
              <a:rPr lang="en-US" sz="2600" u="sng" dirty="0">
                <a:solidFill>
                  <a:schemeClr val="bg1"/>
                </a:solidFill>
              </a:rPr>
              <a:t>capture probability </a:t>
            </a:r>
            <a:r>
              <a:rPr lang="en-US" sz="2600" dirty="0">
                <a:solidFill>
                  <a:schemeClr val="bg1"/>
                </a:solidFill>
              </a:rPr>
              <a:t>and </a:t>
            </a:r>
            <a:r>
              <a:rPr lang="en-US" sz="2600" u="sng" dirty="0">
                <a:solidFill>
                  <a:schemeClr val="bg1"/>
                </a:solidFill>
              </a:rPr>
              <a:t>recapture probability</a:t>
            </a:r>
            <a:r>
              <a:rPr lang="en-US" sz="2600" dirty="0">
                <a:solidFill>
                  <a:schemeClr val="bg1"/>
                </a:solidFill>
              </a:rPr>
              <a:t>?</a:t>
            </a:r>
          </a:p>
          <a:p>
            <a:r>
              <a:rPr lang="en-US" sz="2600" dirty="0">
                <a:solidFill>
                  <a:schemeClr val="bg1"/>
                </a:solidFill>
              </a:rPr>
              <a:t>3. What the heck is </a:t>
            </a:r>
            <a:r>
              <a:rPr lang="en-US" sz="2600" i="1" dirty="0">
                <a:solidFill>
                  <a:schemeClr val="bg1"/>
                </a:solidFill>
              </a:rPr>
              <a:t>f0</a:t>
            </a:r>
            <a:r>
              <a:rPr lang="en-US" sz="2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FAB37-6396-4EEE-B3D1-044B8D748054}"/>
              </a:ext>
            </a:extLst>
          </p:cNvPr>
          <p:cNvSpPr txBox="1"/>
          <p:nvPr/>
        </p:nvSpPr>
        <p:spPr>
          <a:xfrm>
            <a:off x="949840" y="4753081"/>
            <a:ext cx="110330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chemeClr val="bg1"/>
                </a:solidFill>
              </a:rPr>
              <a:t>f0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i="1" dirty="0">
                <a:solidFill>
                  <a:schemeClr val="bg1"/>
                </a:solidFill>
              </a:rPr>
              <a:t>N</a:t>
            </a:r>
            <a:r>
              <a:rPr lang="en-US" sz="2600" dirty="0">
                <a:solidFill>
                  <a:schemeClr val="bg1"/>
                </a:solidFill>
              </a:rPr>
              <a:t> – </a:t>
            </a:r>
            <a:r>
              <a:rPr lang="en-US" sz="2600" i="1" dirty="0">
                <a:solidFill>
                  <a:schemeClr val="bg1"/>
                </a:solidFill>
              </a:rPr>
              <a:t>M</a:t>
            </a:r>
          </a:p>
          <a:p>
            <a:r>
              <a:rPr lang="en-US" sz="2600" i="1" dirty="0">
                <a:solidFill>
                  <a:schemeClr val="bg1"/>
                </a:solidFill>
              </a:rPr>
              <a:t>N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  <a:r>
              <a:rPr lang="en-US" sz="2600" i="1" dirty="0">
                <a:solidFill>
                  <a:schemeClr val="bg1"/>
                </a:solidFill>
              </a:rPr>
              <a:t>f0</a:t>
            </a:r>
            <a:r>
              <a:rPr lang="en-US" sz="2600" dirty="0">
                <a:solidFill>
                  <a:schemeClr val="bg1"/>
                </a:solidFill>
              </a:rPr>
              <a:t> + </a:t>
            </a:r>
            <a:r>
              <a:rPr lang="en-US" sz="2600" i="1" dirty="0">
                <a:solidFill>
                  <a:schemeClr val="bg1"/>
                </a:solidFill>
              </a:rPr>
              <a:t>M</a:t>
            </a:r>
          </a:p>
          <a:p>
            <a:r>
              <a:rPr lang="en-US" sz="2600" dirty="0">
                <a:solidFill>
                  <a:schemeClr val="bg1"/>
                </a:solidFill>
              </a:rPr>
              <a:t>Population abundance (</a:t>
            </a:r>
            <a:r>
              <a:rPr lang="en-US" sz="2600" i="1" dirty="0">
                <a:solidFill>
                  <a:schemeClr val="bg1"/>
                </a:solidFill>
              </a:rPr>
              <a:t>N</a:t>
            </a:r>
            <a:r>
              <a:rPr lang="en-US" sz="2600" dirty="0">
                <a:solidFill>
                  <a:schemeClr val="bg1"/>
                </a:solidFill>
              </a:rPr>
              <a:t>) is a derived parameter in these models</a:t>
            </a:r>
          </a:p>
        </p:txBody>
      </p:sp>
    </p:spTree>
    <p:extLst>
      <p:ext uri="{BB962C8B-B14F-4D97-AF65-F5344CB8AC3E}">
        <p14:creationId xmlns:p14="http://schemas.microsoft.com/office/powerpoint/2010/main" val="82320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B78FC-ECF7-4481-99CD-8243B22CF9F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880844" y="809512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E3EB5-2C10-4539-AA07-6311B932D059}"/>
              </a:ext>
            </a:extLst>
          </p:cNvPr>
          <p:cNvSpPr txBox="1"/>
          <p:nvPr/>
        </p:nvSpPr>
        <p:spPr>
          <a:xfrm>
            <a:off x="880844" y="1450232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2. Field Data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EB71E-CBFE-47AB-82E9-E7B9281871BE}"/>
              </a:ext>
            </a:extLst>
          </p:cNvPr>
          <p:cNvSpPr txBox="1"/>
          <p:nvPr/>
        </p:nvSpPr>
        <p:spPr>
          <a:xfrm>
            <a:off x="880843" y="2040848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3. Format Data for Analysis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38AEA-642E-4556-A4BA-FD68E5EE10B7}"/>
              </a:ext>
            </a:extLst>
          </p:cNvPr>
          <p:cNvSpPr txBox="1"/>
          <p:nvPr/>
        </p:nvSpPr>
        <p:spPr>
          <a:xfrm>
            <a:off x="880843" y="2635456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4. Fit Population Model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5F0A1D-2A95-4230-BEBE-4AB2A298F7C2}"/>
              </a:ext>
            </a:extLst>
          </p:cNvPr>
          <p:cNvSpPr txBox="1"/>
          <p:nvPr/>
        </p:nvSpPr>
        <p:spPr>
          <a:xfrm>
            <a:off x="880842" y="3225872"/>
            <a:ext cx="71641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5. Examine Output and Visualize Results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980A0-2760-4F76-AF6F-17F5C3069685}"/>
              </a:ext>
            </a:extLst>
          </p:cNvPr>
          <p:cNvSpPr txBox="1"/>
          <p:nvPr/>
        </p:nvSpPr>
        <p:spPr>
          <a:xfrm>
            <a:off x="880842" y="4652434"/>
            <a:ext cx="45859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cs typeface="Arial" panose="020B0604020202020204" pitchFamily="34" charset="0"/>
              </a:rPr>
              <a:t>*steps 3-5 in Program R</a:t>
            </a:r>
          </a:p>
        </p:txBody>
      </p:sp>
    </p:spTree>
    <p:extLst>
      <p:ext uri="{BB962C8B-B14F-4D97-AF65-F5344CB8AC3E}">
        <p14:creationId xmlns:p14="http://schemas.microsoft.com/office/powerpoint/2010/main" val="3643296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317B6-50F2-4C91-9CAA-03792A66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79" y="1125324"/>
            <a:ext cx="2533225" cy="201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60EE56-AF1D-4468-A2D6-F788CA56668E}"/>
              </a:ext>
            </a:extLst>
          </p:cNvPr>
          <p:cNvSpPr txBox="1"/>
          <p:nvPr/>
        </p:nvSpPr>
        <p:spPr>
          <a:xfrm>
            <a:off x="2430811" y="1266451"/>
            <a:ext cx="386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cs typeface="Arial" panose="020B0604020202020204" pitchFamily="34" charset="0"/>
              </a:rPr>
              <a:t>x</a:t>
            </a:r>
            <a:endParaRPr lang="en-US" sz="30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738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J. Grant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43A0F-ADAA-4507-9940-2171C0EC5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1" t="20209" r="10352"/>
          <a:stretch/>
        </p:blipFill>
        <p:spPr>
          <a:xfrm>
            <a:off x="890981" y="3092921"/>
            <a:ext cx="5024623" cy="3474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14B441-5A2A-42B8-9389-E3E41B2571FC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84170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7" grpId="0" animBg="1"/>
      <p:bldP spid="1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656647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6D3613E-A851-4CFC-952B-6901CDE8A173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66593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D19EB05-E58B-4E9C-B2EB-A34D1A01F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67369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8615652-BCBF-49A6-84A2-40CF8D8174D6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54706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D19EB05-E58B-4E9C-B2EB-A34D1A01F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21586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0AA28A-CB31-4B2D-AA9A-6421E236364A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78405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D19EB05-E58B-4E9C-B2EB-A34D1A01F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942250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EDB99D0-14AF-44E3-9D26-EA441615ABC5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520361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00579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50E369E-A0F2-4BD1-BC6F-8571F539202F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71207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909079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2D287CE-89A3-46A5-A08A-AF611BE5EFC0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74595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88699"/>
            <a:ext cx="12192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Lather-Rinse-Repeat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2963C-48DA-46C5-A7C3-A5C2529D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58" y="1538764"/>
            <a:ext cx="3370683" cy="4754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3077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959092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A08EBA7-BC6F-431C-BCC4-99FB446FED26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037615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396414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85E5697-EB6B-48A0-BF8F-62263B3F334E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331918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19034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BF494CA-7DDB-492B-BDEA-F5BAF6C4EB78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22870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/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5735D69-212D-4B9B-BBB5-BA54269AED1A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089234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609221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1C41636-2551-4949-A561-DF0583995EAD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136961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823293"/>
              </p:ext>
            </p:extLst>
          </p:nvPr>
        </p:nvGraphicFramePr>
        <p:xfrm>
          <a:off x="490067" y="1760220"/>
          <a:ext cx="3822951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88B238E-D4C5-41DA-81CA-988534D0853B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Individual Capture Histories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35BFAD22-2AAB-420C-8F01-D00700FD0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448408"/>
              </p:ext>
            </p:extLst>
          </p:nvPr>
        </p:nvGraphicFramePr>
        <p:xfrm>
          <a:off x="6272224" y="2270784"/>
          <a:ext cx="523586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7717">
                  <a:extLst>
                    <a:ext uri="{9D8B030D-6E8A-4147-A177-3AD203B41FA5}">
                      <a16:colId xmlns:a16="http://schemas.microsoft.com/office/drawing/2014/main" val="2111290876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980052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Survey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E8183A-4E96-42D5-BB52-FB8BDB9F14CC}"/>
              </a:ext>
            </a:extLst>
          </p:cNvPr>
          <p:cNvSpPr/>
          <p:nvPr/>
        </p:nvSpPr>
        <p:spPr>
          <a:xfrm>
            <a:off x="4385578" y="2770148"/>
            <a:ext cx="182045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49C975-6D0F-4714-BE48-E629DD82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75" y="141614"/>
            <a:ext cx="2086376" cy="1645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7A9F6D-868F-47C0-AA7D-853E632F32BB}"/>
              </a:ext>
            </a:extLst>
          </p:cNvPr>
          <p:cNvSpPr/>
          <p:nvPr/>
        </p:nvSpPr>
        <p:spPr>
          <a:xfrm>
            <a:off x="490067" y="1760220"/>
            <a:ext cx="3829323" cy="1833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567394-DC05-4F9B-A786-C8834D76F73E}"/>
              </a:ext>
            </a:extLst>
          </p:cNvPr>
          <p:cNvSpPr/>
          <p:nvPr/>
        </p:nvSpPr>
        <p:spPr>
          <a:xfrm>
            <a:off x="6278596" y="2270784"/>
            <a:ext cx="5229495" cy="727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/>
        </p:nvGraphicFramePr>
        <p:xfrm>
          <a:off x="490067" y="1760220"/>
          <a:ext cx="3822951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88B238E-D4C5-41DA-81CA-988534D0853B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Individual Capture Histories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35BFAD22-2AAB-420C-8F01-D00700FD0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69465"/>
              </p:ext>
            </p:extLst>
          </p:nvPr>
        </p:nvGraphicFramePr>
        <p:xfrm>
          <a:off x="6278596" y="2270784"/>
          <a:ext cx="523586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7717">
                  <a:extLst>
                    <a:ext uri="{9D8B030D-6E8A-4147-A177-3AD203B41FA5}">
                      <a16:colId xmlns:a16="http://schemas.microsoft.com/office/drawing/2014/main" val="2111290876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980052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Survey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E8183A-4E96-42D5-BB52-FB8BDB9F14CC}"/>
              </a:ext>
            </a:extLst>
          </p:cNvPr>
          <p:cNvSpPr/>
          <p:nvPr/>
        </p:nvSpPr>
        <p:spPr>
          <a:xfrm>
            <a:off x="4385578" y="2770148"/>
            <a:ext cx="182045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49C975-6D0F-4714-BE48-E629DD82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75" y="141614"/>
            <a:ext cx="2086376" cy="1645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7A9F6D-868F-47C0-AA7D-853E632F32BB}"/>
              </a:ext>
            </a:extLst>
          </p:cNvPr>
          <p:cNvSpPr/>
          <p:nvPr/>
        </p:nvSpPr>
        <p:spPr>
          <a:xfrm>
            <a:off x="483695" y="3592263"/>
            <a:ext cx="3829323" cy="767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567394-DC05-4F9B-A786-C8834D76F73E}"/>
              </a:ext>
            </a:extLst>
          </p:cNvPr>
          <p:cNvSpPr/>
          <p:nvPr/>
        </p:nvSpPr>
        <p:spPr>
          <a:xfrm>
            <a:off x="6284968" y="3009014"/>
            <a:ext cx="5229495" cy="36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83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/>
        </p:nvGraphicFramePr>
        <p:xfrm>
          <a:off x="490067" y="1760220"/>
          <a:ext cx="3822951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88B238E-D4C5-41DA-81CA-988534D0853B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Individual Capture Histories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35BFAD22-2AAB-420C-8F01-D00700FD0ADB}"/>
              </a:ext>
            </a:extLst>
          </p:cNvPr>
          <p:cNvGraphicFramePr>
            <a:graphicFrameLocks noGrp="1"/>
          </p:cNvGraphicFramePr>
          <p:nvPr/>
        </p:nvGraphicFramePr>
        <p:xfrm>
          <a:off x="6278596" y="2270784"/>
          <a:ext cx="523586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7717">
                  <a:extLst>
                    <a:ext uri="{9D8B030D-6E8A-4147-A177-3AD203B41FA5}">
                      <a16:colId xmlns:a16="http://schemas.microsoft.com/office/drawing/2014/main" val="2111290876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980052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Survey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E8183A-4E96-42D5-BB52-FB8BDB9F14CC}"/>
              </a:ext>
            </a:extLst>
          </p:cNvPr>
          <p:cNvSpPr/>
          <p:nvPr/>
        </p:nvSpPr>
        <p:spPr>
          <a:xfrm>
            <a:off x="4385578" y="2770148"/>
            <a:ext cx="182045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D4128-7517-4856-AE51-6D24C1B344C1}"/>
              </a:ext>
            </a:extLst>
          </p:cNvPr>
          <p:cNvSpPr txBox="1"/>
          <p:nvPr/>
        </p:nvSpPr>
        <p:spPr>
          <a:xfrm>
            <a:off x="7468237" y="4177758"/>
            <a:ext cx="3405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Toad 100:   </a:t>
            </a:r>
            <a:r>
              <a:rPr lang="en-US" sz="2800" b="1" dirty="0"/>
              <a:t>1111</a:t>
            </a:r>
          </a:p>
          <a:p>
            <a:r>
              <a:rPr lang="en-US" sz="2800" dirty="0"/>
              <a:t>Toad 101:   </a:t>
            </a:r>
            <a:r>
              <a:rPr lang="en-US" sz="2800" b="1" dirty="0"/>
              <a:t>1010</a:t>
            </a:r>
          </a:p>
          <a:p>
            <a:r>
              <a:rPr lang="en-US" sz="2800" dirty="0"/>
              <a:t>Toad 102:   </a:t>
            </a:r>
            <a:r>
              <a:rPr lang="en-US" sz="2800" b="1" dirty="0"/>
              <a:t>0101</a:t>
            </a:r>
            <a:r>
              <a:rPr lang="en-US" sz="28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49C975-6D0F-4714-BE48-E629DD82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75" y="141614"/>
            <a:ext cx="2086376" cy="1645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7A9F6D-868F-47C0-AA7D-853E632F32BB}"/>
              </a:ext>
            </a:extLst>
          </p:cNvPr>
          <p:cNvSpPr/>
          <p:nvPr/>
        </p:nvSpPr>
        <p:spPr>
          <a:xfrm>
            <a:off x="483695" y="4341327"/>
            <a:ext cx="3829323" cy="767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567394-DC05-4F9B-A786-C8834D76F73E}"/>
              </a:ext>
            </a:extLst>
          </p:cNvPr>
          <p:cNvSpPr/>
          <p:nvPr/>
        </p:nvSpPr>
        <p:spPr>
          <a:xfrm>
            <a:off x="6278596" y="3386896"/>
            <a:ext cx="5229495" cy="36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424DCF-04F6-4A63-B894-6C91266A817E}"/>
              </a:ext>
            </a:extLst>
          </p:cNvPr>
          <p:cNvSpPr/>
          <p:nvPr/>
        </p:nvSpPr>
        <p:spPr>
          <a:xfrm>
            <a:off x="7283302" y="5103682"/>
            <a:ext cx="2977117" cy="36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0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828782" y="1556230"/>
            <a:ext cx="113632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 Script: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Day3-CaptureRecapture_RMark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Breakout rooms: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 person in group will volunteer to share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Work through the code: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answer each question as a group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Instructors will be available to help you along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26E20-866B-4957-8817-88FDF70051D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477198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182371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Capture-Recapture vs Count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736A1-FA15-4968-B4C6-E53F2AFDC854}"/>
              </a:ext>
            </a:extLst>
          </p:cNvPr>
          <p:cNvSpPr txBox="1"/>
          <p:nvPr/>
        </p:nvSpPr>
        <p:spPr>
          <a:xfrm>
            <a:off x="649258" y="1862132"/>
            <a:ext cx="72833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Advantages to collecting count data? Disadvantages?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Advantages to collecting capture-recapture data? Disadvantages?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When would you collect capture-recapture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When would you collect count data?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64A45-0671-4E90-B2F3-6C4CA317B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" r="45604"/>
          <a:stretch/>
        </p:blipFill>
        <p:spPr>
          <a:xfrm>
            <a:off x="7932559" y="3826953"/>
            <a:ext cx="3359571" cy="2926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55C8C-0F80-4DE4-B910-DC22019B6691}"/>
              </a:ext>
            </a:extLst>
          </p:cNvPr>
          <p:cNvSpPr txBox="1"/>
          <p:nvPr/>
        </p:nvSpPr>
        <p:spPr>
          <a:xfrm>
            <a:off x="9463330" y="6403847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(Amy Hunt)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ECC088-E667-4B8D-B70B-57E3F368B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426" y="1360343"/>
            <a:ext cx="2781836" cy="2194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DDFB1-C938-42AE-B6AB-77753B60E1FB}"/>
              </a:ext>
            </a:extLst>
          </p:cNvPr>
          <p:cNvSpPr txBox="1"/>
          <p:nvPr/>
        </p:nvSpPr>
        <p:spPr>
          <a:xfrm>
            <a:off x="9174462" y="321634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(Jessica Grant)</a:t>
            </a:r>
          </a:p>
        </p:txBody>
      </p:sp>
    </p:spTree>
    <p:extLst>
      <p:ext uri="{BB962C8B-B14F-4D97-AF65-F5344CB8AC3E}">
        <p14:creationId xmlns:p14="http://schemas.microsoft.com/office/powerpoint/2010/main" val="410152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67433"/>
            <a:ext cx="12192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Capture-Mark-Recapture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736A1-FA15-4968-B4C6-E53F2AFDC854}"/>
              </a:ext>
            </a:extLst>
          </p:cNvPr>
          <p:cNvSpPr txBox="1"/>
          <p:nvPr/>
        </p:nvSpPr>
        <p:spPr>
          <a:xfrm>
            <a:off x="435936" y="1477411"/>
            <a:ext cx="71450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Method used to estimate the abundance of biological populations that involves ‘</a:t>
            </a:r>
            <a:r>
              <a:rPr lang="en-US" sz="2400" b="1" dirty="0">
                <a:solidFill>
                  <a:srgbClr val="FFFF00"/>
                </a:solidFill>
              </a:rPr>
              <a:t>capturing</a:t>
            </a:r>
            <a:r>
              <a:rPr lang="en-US" sz="2400" dirty="0">
                <a:solidFill>
                  <a:schemeClr val="bg1"/>
                </a:solidFill>
              </a:rPr>
              <a:t>’ individuals, ‘</a:t>
            </a:r>
            <a:r>
              <a:rPr lang="en-US" sz="2400" b="1" dirty="0">
                <a:solidFill>
                  <a:srgbClr val="FFFF00"/>
                </a:solidFill>
              </a:rPr>
              <a:t>marking</a:t>
            </a:r>
            <a:r>
              <a:rPr lang="en-US" sz="2400" dirty="0">
                <a:solidFill>
                  <a:schemeClr val="bg1"/>
                </a:solidFill>
              </a:rPr>
              <a:t>’ them, releasing them back into the population, and then determining the ratio of marked to unmarked individuals in the population during ‘</a:t>
            </a:r>
            <a:r>
              <a:rPr lang="en-US" sz="2400" b="1" dirty="0">
                <a:solidFill>
                  <a:srgbClr val="FFFF00"/>
                </a:solidFill>
              </a:rPr>
              <a:t>recapture</a:t>
            </a:r>
            <a:r>
              <a:rPr lang="en-US" sz="2400" dirty="0">
                <a:solidFill>
                  <a:schemeClr val="bg1"/>
                </a:solidFill>
              </a:rPr>
              <a:t>’ surveys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we can estimate the abundance of organisms like salamanders and pronghorn by counting them, why go through the trouble of capturing and marking them?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64A45-0671-4E90-B2F3-6C4CA317B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" r="45604"/>
          <a:stretch/>
        </p:blipFill>
        <p:spPr>
          <a:xfrm>
            <a:off x="7932559" y="3826953"/>
            <a:ext cx="3359571" cy="2926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55C8C-0F80-4DE4-B910-DC22019B6691}"/>
              </a:ext>
            </a:extLst>
          </p:cNvPr>
          <p:cNvSpPr txBox="1"/>
          <p:nvPr/>
        </p:nvSpPr>
        <p:spPr>
          <a:xfrm>
            <a:off x="9463330" y="6403847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(Amy Hunt)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47029-9328-4258-90C2-372BC12F0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233" y="1266026"/>
            <a:ext cx="3704225" cy="24688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F05BF-3265-4F31-9363-591AABDAA87B}"/>
              </a:ext>
            </a:extLst>
          </p:cNvPr>
          <p:cNvSpPr txBox="1"/>
          <p:nvPr/>
        </p:nvSpPr>
        <p:spPr>
          <a:xfrm>
            <a:off x="9635658" y="338572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(iNaturalist)</a:t>
            </a:r>
          </a:p>
        </p:txBody>
      </p:sp>
    </p:spTree>
    <p:extLst>
      <p:ext uri="{BB962C8B-B14F-4D97-AF65-F5344CB8AC3E}">
        <p14:creationId xmlns:p14="http://schemas.microsoft.com/office/powerpoint/2010/main" val="79658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76046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Capture-Recapture vs Count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E4B6F-762A-441B-B404-7EE14CDF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46" y="2435695"/>
            <a:ext cx="585267" cy="45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5408F-5F29-4CD1-A89A-B0B38AAB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0" y="3425171"/>
            <a:ext cx="585267" cy="457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A9CD39-6B78-4C56-89D0-DECDCA19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97" y="3711448"/>
            <a:ext cx="585267" cy="457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76DB2-021F-48E0-B5F2-704865BB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2843277"/>
            <a:ext cx="585267" cy="457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DEED06-2266-4D3A-914E-68874019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63" y="3133311"/>
            <a:ext cx="585267" cy="45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7C8241-2669-4763-8926-F51B1BC1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567" y="3609571"/>
            <a:ext cx="585267" cy="4572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57064-AE3C-4117-ACB0-C6D319C0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62" y="4235686"/>
            <a:ext cx="585267" cy="457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5F178F-34F0-43A9-AEAA-D1F1A78E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4007066"/>
            <a:ext cx="585267" cy="4572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513525-DEC3-4AB0-BE10-EB1F1175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28" y="2689313"/>
            <a:ext cx="585267" cy="45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26FC7E-00DB-4466-95D2-7C8AF6FD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75" y="4285707"/>
            <a:ext cx="585267" cy="457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3C7778-0811-4838-BD71-99C7472E6EE6}"/>
              </a:ext>
            </a:extLst>
          </p:cNvPr>
          <p:cNvSpPr txBox="1"/>
          <p:nvPr/>
        </p:nvSpPr>
        <p:spPr>
          <a:xfrm>
            <a:off x="681284" y="874886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>
                <a:solidFill>
                  <a:schemeClr val="bg1"/>
                </a:solidFill>
                <a:cs typeface="Arial" panose="020B0604020202020204" pitchFamily="34" charset="0"/>
              </a:rPr>
              <a:t>N</a:t>
            </a:r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 = 100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1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76046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Capture-Recapture vs Count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E4B6F-762A-441B-B404-7EE14CDF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46" y="2435695"/>
            <a:ext cx="585267" cy="45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5408F-5F29-4CD1-A89A-B0B38AAB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0" y="3425171"/>
            <a:ext cx="585267" cy="457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A9CD39-6B78-4C56-89D0-DECDCA19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97" y="3711448"/>
            <a:ext cx="585267" cy="457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76DB2-021F-48E0-B5F2-704865BB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2843277"/>
            <a:ext cx="585267" cy="457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DEED06-2266-4D3A-914E-68874019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63" y="3133311"/>
            <a:ext cx="585267" cy="45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7C8241-2669-4763-8926-F51B1BC1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499" y="3520541"/>
            <a:ext cx="585267" cy="4572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57064-AE3C-4117-ACB0-C6D319C0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985" y="4143637"/>
            <a:ext cx="585267" cy="457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5F178F-34F0-43A9-AEAA-D1F1A78E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4007066"/>
            <a:ext cx="585267" cy="4572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513525-DEC3-4AB0-BE10-EB1F1175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28" y="2689313"/>
            <a:ext cx="585267" cy="45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26FC7E-00DB-4466-95D2-7C8AF6FD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75" y="4285707"/>
            <a:ext cx="585267" cy="457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3C7778-0811-4838-BD71-99C7472E6EE6}"/>
              </a:ext>
            </a:extLst>
          </p:cNvPr>
          <p:cNvSpPr txBox="1"/>
          <p:nvPr/>
        </p:nvSpPr>
        <p:spPr>
          <a:xfrm>
            <a:off x="681284" y="874886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>
                <a:solidFill>
                  <a:schemeClr val="bg1"/>
                </a:solidFill>
                <a:cs typeface="Arial" panose="020B0604020202020204" pitchFamily="34" charset="0"/>
              </a:rPr>
              <a:t>N</a:t>
            </a:r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 = 100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F5526B-2DE5-4EB7-B961-0C95B209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06" y="3243389"/>
            <a:ext cx="585267" cy="4572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7D8821-1CED-44AF-B4F3-90D8302DAE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37809" y="3060978"/>
            <a:ext cx="585267" cy="4572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9E59A2-D3BF-4B8A-AB00-69F5A6FA83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1194" y="2454664"/>
            <a:ext cx="585267" cy="4572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E8B6DC-C2C3-4F9E-ABC8-4FC19D637D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7184" y="3862447"/>
            <a:ext cx="585267" cy="4572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EFD9AB0-2BAF-412E-98A8-1EFA2E597A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7762" y="3807717"/>
            <a:ext cx="585267" cy="4572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2211069-81CE-43A1-9393-8C95A84970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7829" y="3579097"/>
            <a:ext cx="585267" cy="4572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94C370-E652-43A5-824A-06F04683E9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34584" y="2913530"/>
            <a:ext cx="585267" cy="4572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B474CD-F10C-4656-B6CF-E3273053DF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8400" y="2589845"/>
            <a:ext cx="585267" cy="4572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6F6406-B03A-428F-AA0C-42D10FCE70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01012" y="2249790"/>
            <a:ext cx="585267" cy="4572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F28373-9D31-473F-9BAD-73E10227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6075" y="1970026"/>
            <a:ext cx="585267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0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76046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Capture-Recapture vs Count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E4B6F-762A-441B-B404-7EE14CDF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46" y="2435695"/>
            <a:ext cx="585267" cy="45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5408F-5F29-4CD1-A89A-B0B38AAB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0" y="3425171"/>
            <a:ext cx="585267" cy="457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A9CD39-6B78-4C56-89D0-DECDCA19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97" y="3711448"/>
            <a:ext cx="585267" cy="457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76DB2-021F-48E0-B5F2-704865BB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2843277"/>
            <a:ext cx="585267" cy="457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DEED06-2266-4D3A-914E-68874019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63" y="3133311"/>
            <a:ext cx="585267" cy="45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7C8241-2669-4763-8926-F51B1BC1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499" y="3520541"/>
            <a:ext cx="585267" cy="4572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57064-AE3C-4117-ACB0-C6D319C0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985" y="4143637"/>
            <a:ext cx="585267" cy="457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5F178F-34F0-43A9-AEAA-D1F1A78E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0" y="4007066"/>
            <a:ext cx="585267" cy="4572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513525-DEC3-4AB0-BE10-EB1F1175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28" y="2689313"/>
            <a:ext cx="585267" cy="45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26FC7E-00DB-4466-95D2-7C8AF6FD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75" y="4285707"/>
            <a:ext cx="585267" cy="457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3C7778-0811-4838-BD71-99C7472E6EE6}"/>
              </a:ext>
            </a:extLst>
          </p:cNvPr>
          <p:cNvSpPr txBox="1"/>
          <p:nvPr/>
        </p:nvSpPr>
        <p:spPr>
          <a:xfrm>
            <a:off x="681284" y="874886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>
                <a:solidFill>
                  <a:schemeClr val="bg1"/>
                </a:solidFill>
                <a:cs typeface="Arial" panose="020B0604020202020204" pitchFamily="34" charset="0"/>
              </a:rPr>
              <a:t>N</a:t>
            </a:r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 = 100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F5526B-2DE5-4EB7-B961-0C95B209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06" y="3243389"/>
            <a:ext cx="585267" cy="4572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7D8821-1CED-44AF-B4F3-90D8302DAE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37809" y="3060978"/>
            <a:ext cx="585267" cy="4572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9E59A2-D3BF-4B8A-AB00-69F5A6FA83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1194" y="2454664"/>
            <a:ext cx="585267" cy="4572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E8B6DC-C2C3-4F9E-ABC8-4FC19D637D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7184" y="3862447"/>
            <a:ext cx="585267" cy="4572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EFD9AB0-2BAF-412E-98A8-1EFA2E597A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7762" y="3807717"/>
            <a:ext cx="585267" cy="4572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2211069-81CE-43A1-9393-8C95A84970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67829" y="3579097"/>
            <a:ext cx="585267" cy="4572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94C370-E652-43A5-824A-06F04683E9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34584" y="2913530"/>
            <a:ext cx="585267" cy="4572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B474CD-F10C-4656-B6CF-E3273053DF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8400" y="2589845"/>
            <a:ext cx="585267" cy="4572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6F6406-B03A-428F-AA0C-42D10FCE70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01012" y="2249790"/>
            <a:ext cx="585267" cy="4572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F28373-9D31-473F-9BAD-73E10227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6075" y="1970026"/>
            <a:ext cx="585267" cy="4572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D2A37F-D9D1-491B-8E5F-ADDA7605ED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49800" y="2967931"/>
            <a:ext cx="585267" cy="4572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CA3FF0-A1F1-4741-B9F7-5A53DF2C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433" y="3493479"/>
            <a:ext cx="585267" cy="4572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B40018-21B7-4124-A753-0FB28A7CAA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60995" y="2287665"/>
            <a:ext cx="585267" cy="4572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8A6B3DA-C776-4B0A-915F-F7F898422C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92794" y="2321632"/>
            <a:ext cx="585267" cy="4572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1BCEDFA-346F-4792-94B9-980B0CEF9C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5104" y="4133296"/>
            <a:ext cx="585267" cy="457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529EFB-3A0E-4146-8223-9E596F073E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38241" y="2078292"/>
            <a:ext cx="585267" cy="4572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27FF655-95A2-4213-AAD3-1A2F3EFDBB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36159" y="3746426"/>
            <a:ext cx="585267" cy="4572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4298EDF-EED8-4919-8F34-8EF90E479D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07320" y="3681650"/>
            <a:ext cx="585267" cy="4572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107F09A-F8B4-4996-802B-92044005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51945" y="3202105"/>
            <a:ext cx="585267" cy="4572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90F49B-42A1-42C1-AC56-13F00034BD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62272" y="2770139"/>
            <a:ext cx="585267" cy="4572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D5AA0E-402D-4DA2-80FE-AFF22C6B9A46}"/>
              </a:ext>
            </a:extLst>
          </p:cNvPr>
          <p:cNvSpPr txBox="1"/>
          <p:nvPr/>
        </p:nvSpPr>
        <p:spPr>
          <a:xfrm>
            <a:off x="1282297" y="5176655"/>
            <a:ext cx="888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10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11B89-16BD-47EE-B1A7-A90F39BEA0F1}"/>
              </a:ext>
            </a:extLst>
          </p:cNvPr>
          <p:cNvSpPr txBox="1"/>
          <p:nvPr/>
        </p:nvSpPr>
        <p:spPr>
          <a:xfrm>
            <a:off x="5612977" y="5174052"/>
            <a:ext cx="888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10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5242F8-42C0-44DF-B079-DFFF4A375F2D}"/>
              </a:ext>
            </a:extLst>
          </p:cNvPr>
          <p:cNvSpPr txBox="1"/>
          <p:nvPr/>
        </p:nvSpPr>
        <p:spPr>
          <a:xfrm>
            <a:off x="9879682" y="5174052"/>
            <a:ext cx="888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  <a:cs typeface="Arial" panose="020B0604020202020204" pitchFamily="34" charset="0"/>
              </a:rPr>
              <a:t>10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8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2448771" y="2341209"/>
            <a:ext cx="8283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Any questions?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Does anyone want to go over anything again?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70815-27A0-4EE2-AF53-F8CD058F0D09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466270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112775-0F1D-4009-ACDC-D0085843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351" y="917079"/>
            <a:ext cx="4924048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787B33-897E-491D-BC07-F810D854E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661" y="1191399"/>
            <a:ext cx="1645920" cy="1645920"/>
          </a:xfrm>
          <a:prstGeom prst="rect">
            <a:avLst/>
          </a:prstGeom>
        </p:spPr>
      </p:pic>
      <p:pic>
        <p:nvPicPr>
          <p:cNvPr id="10" name="Picture 2" descr="Analysis and Management of Animal Populations (9780127544069): Williams,  Byron K., Nichols, James D., Conroy, Michael J.: Books - Amazon.com">
            <a:extLst>
              <a:ext uri="{FF2B5EF4-FFF2-40B4-BE49-F238E27FC236}">
                <a16:creationId xmlns:a16="http://schemas.microsoft.com/office/drawing/2014/main" id="{F060430B-3E7C-421E-BAE1-882A8D3C6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771" y="3413828"/>
            <a:ext cx="25900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7502DB-0CCA-4D12-9191-7A5147D54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162" y="3413828"/>
            <a:ext cx="2250998" cy="33832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15A082-79FE-4137-AF03-DA15A4CE9C32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87709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2448771" y="2341209"/>
            <a:ext cx="82832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on Monday (12/6)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Instructors will be available to help with: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 you have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Working through issues with your own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More complex examples of estimating abundance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Just to chat about life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70815-27A0-4EE2-AF53-F8CD058F0D09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18256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/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/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𝑃𝑜𝑝𝑢𝑙𝑎𝑡𝑖𝑜𝑛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𝑚𝑎𝑟𝑘𝑒𝑑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𝑐𝑎𝑝𝑡𝑢𝑟𝑖𝑛𝑔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𝑙𝑒𝑎𝑠𝑡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𝑜𝑛𝑐𝑒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/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/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blipFill>
                <a:blip r:embed="rId5"/>
                <a:stretch>
                  <a:fillRect l="-5333" r="-6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D9A10C7-FB4E-469E-9D32-37EDB7D65540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25703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6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7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0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9DEA9-B0EA-4662-B645-70F4982F0D7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0C9536-4E2A-4F18-91F8-42B726938253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</p:spTree>
    <p:extLst>
      <p:ext uri="{BB962C8B-B14F-4D97-AF65-F5344CB8AC3E}">
        <p14:creationId xmlns:p14="http://schemas.microsoft.com/office/powerpoint/2010/main" val="28434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6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7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0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FB2CD5-11C3-4C78-BCF6-C9352446BAF6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AE5EBA-7048-4612-B2A6-D0CDFAF2A85D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</p:spTree>
    <p:extLst>
      <p:ext uri="{BB962C8B-B14F-4D97-AF65-F5344CB8AC3E}">
        <p14:creationId xmlns:p14="http://schemas.microsoft.com/office/powerpoint/2010/main" val="199671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7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8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1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162FC7-3D44-4DC6-BDA3-575BF511B0B5}"/>
              </a:ext>
            </a:extLst>
          </p:cNvPr>
          <p:cNvCxnSpPr>
            <a:cxnSpLocks/>
          </p:cNvCxnSpPr>
          <p:nvPr/>
        </p:nvCxnSpPr>
        <p:spPr>
          <a:xfrm>
            <a:off x="2008568" y="5503567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BE6A7B-A3C4-4DBF-8E01-8034581E956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2760" y="5975629"/>
            <a:ext cx="580338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7F747-0415-477F-988A-0BFE3A876E8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5852891"/>
            <a:ext cx="580338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AC5936-4603-45BF-A839-DE62693B01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6355872"/>
            <a:ext cx="580338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FE0886-F5F0-43BF-9C33-4C796C81C07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0174" y="5443996"/>
            <a:ext cx="580338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6D3313-E212-43B5-B82F-560CFEFA00A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7133" y="5336018"/>
            <a:ext cx="580338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F74F59-989E-4176-9DDA-4988B0D472D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867" y="6127272"/>
            <a:ext cx="580338" cy="457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FD09456-93CD-48A7-9EA3-5B0BA21B7349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F67613-7AF1-417F-86B0-F950BA11606F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</p:spTree>
    <p:extLst>
      <p:ext uri="{BB962C8B-B14F-4D97-AF65-F5344CB8AC3E}">
        <p14:creationId xmlns:p14="http://schemas.microsoft.com/office/powerpoint/2010/main" val="151127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7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8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1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162FC7-3D44-4DC6-BDA3-575BF511B0B5}"/>
              </a:ext>
            </a:extLst>
          </p:cNvPr>
          <p:cNvCxnSpPr>
            <a:cxnSpLocks/>
          </p:cNvCxnSpPr>
          <p:nvPr/>
        </p:nvCxnSpPr>
        <p:spPr>
          <a:xfrm>
            <a:off x="2008568" y="5503567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BE6A7B-A3C4-4DBF-8E01-8034581E956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2760" y="5975629"/>
            <a:ext cx="580338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7F747-0415-477F-988A-0BFE3A876E8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5852891"/>
            <a:ext cx="580338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AC5936-4603-45BF-A839-DE62693B01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6355872"/>
            <a:ext cx="580338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FE0886-F5F0-43BF-9C33-4C796C81C07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0174" y="5443996"/>
            <a:ext cx="580338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6D3313-E212-43B5-B82F-560CFEFA00A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7133" y="5336018"/>
            <a:ext cx="580338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F74F59-989E-4176-9DDA-4988B0D472D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867" y="6127272"/>
            <a:ext cx="580338" cy="457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D0B885-2B96-4BB0-86CA-A9DBA43932CC}"/>
              </a:ext>
            </a:extLst>
          </p:cNvPr>
          <p:cNvCxnSpPr>
            <a:cxnSpLocks/>
          </p:cNvCxnSpPr>
          <p:nvPr/>
        </p:nvCxnSpPr>
        <p:spPr>
          <a:xfrm flipV="1">
            <a:off x="4248935" y="5345343"/>
            <a:ext cx="730652" cy="429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B018E95-F8DF-4DC5-A78D-C6AAC1FA8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7362" y="6252911"/>
            <a:ext cx="580338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2E36BF-30F3-49AA-8178-DB539582F3C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23782" y="4570383"/>
            <a:ext cx="580338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877AD29-9C68-4699-ABFC-1C882AB434E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07314" y="4844693"/>
            <a:ext cx="580338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FAA879F-9BC3-4FA2-BDA4-16926CE0471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2009" y="5058056"/>
            <a:ext cx="5803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486339-73D1-47C4-9040-7D1EBE90248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6236" y="5707026"/>
            <a:ext cx="580338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9224EE-E123-4FD1-BD94-96CD4E611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2055" y="5814204"/>
            <a:ext cx="580338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04ACE05-6EC8-4795-A084-B302F2BFBC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5656" y="4696595"/>
            <a:ext cx="580338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FF848B-50B7-4EFE-8590-BEBA831B08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7282" y="4348820"/>
            <a:ext cx="58033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E30C3C-691B-446E-925F-A274B412EB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0698" y="5609632"/>
            <a:ext cx="580338" cy="45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22E656-527F-4447-8D80-BF1337D96B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8467" y="5100294"/>
            <a:ext cx="580338" cy="457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4708ABC-A3C7-47AF-953E-4A590276FF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4624" y="6252911"/>
            <a:ext cx="580338" cy="457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1BB5C79-9C17-4AE9-9295-28E4385CE9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9587" y="6301877"/>
            <a:ext cx="580338" cy="457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A578F7-4AC5-4C46-A9D4-DD58A45A0C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4793" y="5261832"/>
            <a:ext cx="580338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099636-6481-47AB-A3A5-C6C748AEE1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7113" y="5461516"/>
            <a:ext cx="580338" cy="457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521DEC5-C8BC-40BA-93DC-37A8BEE75D74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0E9306-89A6-40D0-A593-1C0C1CA86801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</p:spTree>
    <p:extLst>
      <p:ext uri="{BB962C8B-B14F-4D97-AF65-F5344CB8AC3E}">
        <p14:creationId xmlns:p14="http://schemas.microsoft.com/office/powerpoint/2010/main" val="345422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7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8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1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162FC7-3D44-4DC6-BDA3-575BF511B0B5}"/>
              </a:ext>
            </a:extLst>
          </p:cNvPr>
          <p:cNvCxnSpPr>
            <a:cxnSpLocks/>
          </p:cNvCxnSpPr>
          <p:nvPr/>
        </p:nvCxnSpPr>
        <p:spPr>
          <a:xfrm>
            <a:off x="2008568" y="5503567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BE6A7B-A3C4-4DBF-8E01-8034581E956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2760" y="5975629"/>
            <a:ext cx="580338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7F747-0415-477F-988A-0BFE3A876E8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5852891"/>
            <a:ext cx="580338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AC5936-4603-45BF-A839-DE62693B01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6355872"/>
            <a:ext cx="580338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FE0886-F5F0-43BF-9C33-4C796C81C07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0174" y="5443996"/>
            <a:ext cx="580338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6D3313-E212-43B5-B82F-560CFEFA00A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7133" y="5336018"/>
            <a:ext cx="580338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F74F59-989E-4176-9DDA-4988B0D472D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867" y="6127272"/>
            <a:ext cx="580338" cy="457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D0B885-2B96-4BB0-86CA-A9DBA43932CC}"/>
              </a:ext>
            </a:extLst>
          </p:cNvPr>
          <p:cNvCxnSpPr>
            <a:cxnSpLocks/>
          </p:cNvCxnSpPr>
          <p:nvPr/>
        </p:nvCxnSpPr>
        <p:spPr>
          <a:xfrm flipV="1">
            <a:off x="4248935" y="5345343"/>
            <a:ext cx="730652" cy="429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B018E95-F8DF-4DC5-A78D-C6AAC1FA8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7362" y="6252911"/>
            <a:ext cx="580338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2E36BF-30F3-49AA-8178-DB539582F3C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23782" y="4570383"/>
            <a:ext cx="580338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877AD29-9C68-4699-ABFC-1C882AB434E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07314" y="4844693"/>
            <a:ext cx="580338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FAA879F-9BC3-4FA2-BDA4-16926CE0471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2009" y="5058056"/>
            <a:ext cx="5803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486339-73D1-47C4-9040-7D1EBE90248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6236" y="5707026"/>
            <a:ext cx="580338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9224EE-E123-4FD1-BD94-96CD4E611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2055" y="5814204"/>
            <a:ext cx="580338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04ACE05-6EC8-4795-A084-B302F2BFBC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5656" y="4696595"/>
            <a:ext cx="580338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FF848B-50B7-4EFE-8590-BEBA831B08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7282" y="4348820"/>
            <a:ext cx="58033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E30C3C-691B-446E-925F-A274B412EB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0698" y="5609632"/>
            <a:ext cx="580338" cy="45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22E656-527F-4447-8D80-BF1337D96B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8467" y="5100294"/>
            <a:ext cx="580338" cy="457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4708ABC-A3C7-47AF-953E-4A590276FF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4624" y="6252911"/>
            <a:ext cx="580338" cy="457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1BB5C79-9C17-4AE9-9295-28E4385CE9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9587" y="6301877"/>
            <a:ext cx="580338" cy="457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A578F7-4AC5-4C46-A9D4-DD58A45A0C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4793" y="5261832"/>
            <a:ext cx="580338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099636-6481-47AB-A3A5-C6C748AEE1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7113" y="5461516"/>
            <a:ext cx="580338" cy="4572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FFCDBBB-7F32-47E5-A6A3-9C4FDDE85D39}"/>
              </a:ext>
            </a:extLst>
          </p:cNvPr>
          <p:cNvCxnSpPr>
            <a:cxnSpLocks/>
          </p:cNvCxnSpPr>
          <p:nvPr/>
        </p:nvCxnSpPr>
        <p:spPr>
          <a:xfrm>
            <a:off x="7332141" y="5407705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A95BE662-C294-477C-AD38-7B29AFEFE4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6239" y="4664108"/>
            <a:ext cx="58033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44ACABD-0FD8-49EC-A2A8-23C1C86621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9723" y="5100294"/>
            <a:ext cx="580338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0200825-3F8B-4A13-9298-400C450E65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7542" y="5852891"/>
            <a:ext cx="580338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3009CFB-87ED-47AD-A2D9-40D4DF3028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4943" y="6364808"/>
            <a:ext cx="580338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FCC75DE-8524-4BB7-8567-58F760B387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4341" y="6050174"/>
            <a:ext cx="580338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02DA6FA-13CA-46DA-8E52-5567E428D06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85185" y="6145978"/>
            <a:ext cx="580338" cy="457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1B7E2DA-2BD4-49A9-B4D3-F136DED9CE3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15245" y="5301893"/>
            <a:ext cx="580338" cy="457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D5DF95F-9365-489E-BF01-5B0C24BDBE0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3128" y="4921288"/>
            <a:ext cx="580338" cy="457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9D9F1DE-A077-437D-B94A-C2B76F652F1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79022" y="5612139"/>
            <a:ext cx="580338" cy="457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352E8E1-DF0A-4DA0-AE29-8F39015A409F}"/>
              </a:ext>
            </a:extLst>
          </p:cNvPr>
          <p:cNvSpPr txBox="1"/>
          <p:nvPr/>
        </p:nvSpPr>
        <p:spPr>
          <a:xfrm>
            <a:off x="1719624" y="759143"/>
            <a:ext cx="98641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= abundance (what we want to estimate)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en-US" sz="2600" dirty="0">
                <a:cs typeface="Arial" panose="020B0604020202020204" pitchFamily="34" charset="0"/>
              </a:rPr>
              <a:t>  = number of individuals captured &amp;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m</a:t>
            </a:r>
            <a:r>
              <a:rPr lang="en-US" sz="2600" dirty="0">
                <a:cs typeface="Arial" panose="020B0604020202020204" pitchFamily="34" charset="0"/>
              </a:rPr>
              <a:t> = number of individuals in survey 2 that were marked during survey 1</a:t>
            </a:r>
          </a:p>
          <a:p>
            <a:r>
              <a:rPr lang="en-US" sz="2600" i="1" dirty="0">
                <a:solidFill>
                  <a:srgbClr val="0070C0"/>
                </a:solidFill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600" dirty="0">
                <a:cs typeface="Arial" panose="020B0604020202020204" pitchFamily="34" charset="0"/>
              </a:rPr>
              <a:t>  = total number of individuals captured during survey 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AF3F8B2-2285-46E2-BEBE-5B433DBD737A}"/>
              </a:ext>
            </a:extLst>
          </p:cNvPr>
          <p:cNvSpPr/>
          <p:nvPr/>
        </p:nvSpPr>
        <p:spPr>
          <a:xfrm>
            <a:off x="2453758" y="5153795"/>
            <a:ext cx="2106285" cy="16592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4D99197-938F-4170-859C-3E5DACC72264}"/>
              </a:ext>
            </a:extLst>
          </p:cNvPr>
          <p:cNvSpPr/>
          <p:nvPr/>
        </p:nvSpPr>
        <p:spPr>
          <a:xfrm>
            <a:off x="8087259" y="4570383"/>
            <a:ext cx="2317369" cy="22303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53063F-708E-4C92-ABC5-505BF9F83ECB}"/>
              </a:ext>
            </a:extLst>
          </p:cNvPr>
          <p:cNvSpPr txBox="1"/>
          <p:nvPr/>
        </p:nvSpPr>
        <p:spPr>
          <a:xfrm>
            <a:off x="2632990" y="4721396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Survey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F8FF60-942E-4A36-9C59-7EB10FA30245}"/>
              </a:ext>
            </a:extLst>
          </p:cNvPr>
          <p:cNvSpPr txBox="1"/>
          <p:nvPr/>
        </p:nvSpPr>
        <p:spPr>
          <a:xfrm>
            <a:off x="8281183" y="4180573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Survey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334A65-D8F7-48A9-A8A3-D1126E94E8A6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Lincoln-Peterson Estimator</a:t>
            </a:r>
          </a:p>
        </p:txBody>
      </p:sp>
    </p:spTree>
    <p:extLst>
      <p:ext uri="{BB962C8B-B14F-4D97-AF65-F5344CB8AC3E}">
        <p14:creationId xmlns:p14="http://schemas.microsoft.com/office/powerpoint/2010/main" val="266868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  <p:bldP spid="8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20782</TotalTime>
  <Words>1634</Words>
  <Application>Microsoft Office PowerPoint</Application>
  <PresentationFormat>Widescreen</PresentationFormat>
  <Paragraphs>723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gbarrile15@gmail.com</dc:creator>
  <cp:lastModifiedBy>Barrile,Gabe</cp:lastModifiedBy>
  <cp:revision>111</cp:revision>
  <dcterms:created xsi:type="dcterms:W3CDTF">2021-06-10T16:42:55Z</dcterms:created>
  <dcterms:modified xsi:type="dcterms:W3CDTF">2021-12-03T05:51:00Z</dcterms:modified>
</cp:coreProperties>
</file>